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9" r:id="rId2"/>
    <p:sldId id="290" r:id="rId3"/>
    <p:sldId id="291" r:id="rId4"/>
    <p:sldId id="295" r:id="rId5"/>
    <p:sldId id="296" r:id="rId6"/>
    <p:sldId id="297" r:id="rId7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napToObjects="1" showGuides="1">
      <p:cViewPr varScale="1">
        <p:scale>
          <a:sx n="116" d="100"/>
          <a:sy n="116" d="100"/>
        </p:scale>
        <p:origin x="1326" y="1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41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069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23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Sylinder 12"/>
          <p:cNvSpPr txBox="1"/>
          <p:nvPr userDrawn="1"/>
        </p:nvSpPr>
        <p:spPr>
          <a:xfrm>
            <a:off x="7359494" y="4350296"/>
            <a:ext cx="1296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-Ein tydeleg medspelar</a:t>
            </a:r>
            <a:endParaRPr lang="nb-NO" sz="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25315"/>
            <a:ext cx="2180853" cy="627821"/>
          </a:xfrm>
          <a:prstGeom prst="rect">
            <a:avLst/>
          </a:prstGeom>
        </p:spPr>
      </p:pic>
      <p:sp>
        <p:nvSpPr>
          <p:cNvPr id="16" name="Plassholder for tekst 15"/>
          <p:cNvSpPr>
            <a:spLocks noGrp="1"/>
          </p:cNvSpPr>
          <p:nvPr>
            <p:ph type="body" sz="quarter" idx="10"/>
          </p:nvPr>
        </p:nvSpPr>
        <p:spPr>
          <a:xfrm>
            <a:off x="683568" y="4723861"/>
            <a:ext cx="7848600" cy="649355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tekst 17"/>
          <p:cNvSpPr>
            <a:spLocks noGrp="1"/>
          </p:cNvSpPr>
          <p:nvPr>
            <p:ph type="body" sz="quarter" idx="11"/>
          </p:nvPr>
        </p:nvSpPr>
        <p:spPr>
          <a:xfrm>
            <a:off x="683568" y="5517604"/>
            <a:ext cx="7848872" cy="35966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cxnSp>
        <p:nvCxnSpPr>
          <p:cNvPr id="11" name="Rett linje 10"/>
          <p:cNvCxnSpPr/>
          <p:nvPr userDrawn="1"/>
        </p:nvCxnSpPr>
        <p:spPr>
          <a:xfrm>
            <a:off x="805929" y="4581128"/>
            <a:ext cx="772651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 userDrawn="1"/>
        </p:nvCxnSpPr>
        <p:spPr>
          <a:xfrm>
            <a:off x="805928" y="5445224"/>
            <a:ext cx="246992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e 8" descr="Skjermbilde 2014-03-26 kl. 10.24.1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125" y="6940"/>
            <a:ext cx="99817" cy="6858000"/>
          </a:xfrm>
          <a:prstGeom prst="rect">
            <a:avLst/>
          </a:prstGeom>
        </p:spPr>
      </p:pic>
      <p:pic>
        <p:nvPicPr>
          <p:cNvPr id="10" name="Bilde 9" descr="Skjermbilde 2014-03-26 kl. 10.24.1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40"/>
            <a:ext cx="99817" cy="6858000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385" y="-1530773"/>
            <a:ext cx="9203528" cy="517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84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550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644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72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621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853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4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996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016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69EE1-CFED-8545-910B-FB23E8F2F7DD}" type="datetimeFigureOut">
              <a:rPr lang="nb-NO" smtClean="0"/>
              <a:t>31.08.2017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6EEC5-AE48-F448-820D-3D23083F56AA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 descr="Skjermbilde 2014-03-26 kl. 10.24.12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125" y="0"/>
            <a:ext cx="99918" cy="686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9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Ny personvernlovgivning – etablering av personvernombud</a:t>
            </a:r>
            <a:endParaRPr lang="nb-NO" dirty="0"/>
          </a:p>
          <a:p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 smtClean="0"/>
              <a:t>IKA Møre og Romsdal 16. juni 2017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430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skjer?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n-NO" dirty="0" smtClean="0"/>
              <a:t>25. mai 2018 – </a:t>
            </a:r>
            <a:r>
              <a:rPr lang="nn-NO" dirty="0" err="1" smtClean="0"/>
              <a:t>Forordningen</a:t>
            </a:r>
            <a:r>
              <a:rPr lang="nn-NO" dirty="0" smtClean="0"/>
              <a:t> trer i kraft</a:t>
            </a:r>
          </a:p>
          <a:p>
            <a:r>
              <a:rPr lang="nn-NO" dirty="0" smtClean="0"/>
              <a:t>Norsk lovutkast på høring med frist 16. oktober 2017</a:t>
            </a:r>
          </a:p>
          <a:p>
            <a:r>
              <a:rPr lang="nn-NO" dirty="0" err="1" smtClean="0"/>
              <a:t>Innebærer</a:t>
            </a:r>
            <a:r>
              <a:rPr lang="nn-NO" dirty="0" smtClean="0"/>
              <a:t> en skjerping av en del krav/</a:t>
            </a:r>
            <a:r>
              <a:rPr lang="nn-NO" dirty="0" err="1" smtClean="0"/>
              <a:t>rutiner</a:t>
            </a:r>
            <a:endParaRPr lang="nn-NO" dirty="0" smtClean="0"/>
          </a:p>
          <a:p>
            <a:pPr lvl="1"/>
            <a:r>
              <a:rPr lang="nb-NO" dirty="0"/>
              <a:t>kravene til informasjon til «registrerte» skjerpes. Både form og innhold.</a:t>
            </a:r>
            <a:endParaRPr lang="nb-NO" sz="4000" dirty="0"/>
          </a:p>
          <a:p>
            <a:pPr lvl="1"/>
            <a:r>
              <a:rPr lang="nb-NO" dirty="0"/>
              <a:t>rettigheter til den registrerte skjerpes (retten til å bli glemt, dataportabilitet mm</a:t>
            </a:r>
            <a:r>
              <a:rPr lang="nb-NO" dirty="0" smtClean="0"/>
              <a:t>)</a:t>
            </a:r>
            <a:endParaRPr lang="nb-NO" sz="4000" dirty="0" smtClean="0"/>
          </a:p>
          <a:p>
            <a:pPr lvl="1"/>
            <a:r>
              <a:rPr lang="nb-NO" dirty="0"/>
              <a:t>Krav om utredning av personvernkonsekvens der behandlingen kan tenkes å utgjøre en høy </a:t>
            </a:r>
            <a:r>
              <a:rPr lang="nb-NO" dirty="0" smtClean="0"/>
              <a:t>personvernrisiko</a:t>
            </a:r>
          </a:p>
          <a:p>
            <a:pPr lvl="1"/>
            <a:r>
              <a:rPr lang="en-US" dirty="0" err="1"/>
              <a:t>Krav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«</a:t>
            </a:r>
            <a:r>
              <a:rPr lang="en-US" dirty="0" err="1"/>
              <a:t>innebygget</a:t>
            </a:r>
            <a:r>
              <a:rPr lang="en-US" dirty="0"/>
              <a:t> </a:t>
            </a:r>
            <a:r>
              <a:rPr lang="en-US" dirty="0" err="1"/>
              <a:t>personvern</a:t>
            </a:r>
            <a:r>
              <a:rPr lang="en-US" dirty="0" smtClean="0"/>
              <a:t>»</a:t>
            </a:r>
          </a:p>
          <a:p>
            <a:r>
              <a:rPr lang="nb-NO" dirty="0"/>
              <a:t>Lovfesting av </a:t>
            </a:r>
            <a:r>
              <a:rPr lang="nb-NO" dirty="0" smtClean="0"/>
              <a:t>plikter for </a:t>
            </a:r>
            <a:r>
              <a:rPr lang="nb-NO" dirty="0"/>
              <a:t>databehandlere (som i stor grad har vært ivaretatt gjennom databehandleravtalene i dag.</a:t>
            </a:r>
          </a:p>
          <a:p>
            <a:endParaRPr lang="nn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121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om personvernombud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nb-NO" sz="3600" dirty="0" smtClean="0"/>
              <a:t>Alle offentlige virksomheter blir pålagt å ha personvernombud.</a:t>
            </a:r>
          </a:p>
          <a:p>
            <a:pPr lvl="0"/>
            <a:r>
              <a:rPr lang="nb-NO" sz="3600" dirty="0" smtClean="0"/>
              <a:t>Virksomheten </a:t>
            </a:r>
            <a:r>
              <a:rPr lang="nb-NO" sz="3600" dirty="0"/>
              <a:t>har ansvar for at ombudet har tilstrekkelige ressurser og mulighet til å utføre sine oppgaver og opprettholde sin ekspertise</a:t>
            </a:r>
            <a:r>
              <a:rPr lang="nb-NO" sz="3600" dirty="0" smtClean="0"/>
              <a:t>.</a:t>
            </a:r>
          </a:p>
          <a:p>
            <a:r>
              <a:rPr lang="nb-NO" sz="3600" dirty="0" smtClean="0"/>
              <a:t>Ombudet skal involveres i alle saker som handler om behandling av personopplysninger i virksomheten. </a:t>
            </a:r>
            <a:endParaRPr lang="nb-NO" sz="4400" dirty="0" smtClean="0"/>
          </a:p>
          <a:p>
            <a:pPr lvl="0"/>
            <a:r>
              <a:rPr lang="nb-NO" sz="3600" dirty="0" smtClean="0"/>
              <a:t>Ombudet skal være kontaktpunkt for de registrerte. </a:t>
            </a:r>
            <a:endParaRPr lang="nb-NO" sz="4400" dirty="0" smtClean="0"/>
          </a:p>
          <a:p>
            <a:pPr lvl="0"/>
            <a:r>
              <a:rPr lang="nb-NO" sz="3600" dirty="0" smtClean="0"/>
              <a:t>Ombudet skal videre:</a:t>
            </a:r>
            <a:endParaRPr lang="nb-NO" sz="4400" dirty="0"/>
          </a:p>
          <a:p>
            <a:pPr lvl="1"/>
            <a:r>
              <a:rPr lang="nb-NO" sz="2900" dirty="0"/>
              <a:t>informere og gi råd til virksomheten og de ansatte i saker som handler om personvern</a:t>
            </a:r>
            <a:endParaRPr lang="nb-NO" sz="4400" dirty="0"/>
          </a:p>
          <a:p>
            <a:pPr lvl="1"/>
            <a:r>
              <a:rPr lang="nb-NO" sz="2900" dirty="0" smtClean="0"/>
              <a:t>kontrollere etterlevelse </a:t>
            </a:r>
            <a:r>
              <a:rPr lang="nb-NO" sz="2900" dirty="0"/>
              <a:t>av forordningen og virksomhetens personvernpolitikk</a:t>
            </a:r>
            <a:endParaRPr lang="nb-NO" sz="4400" dirty="0"/>
          </a:p>
          <a:p>
            <a:pPr lvl="1"/>
            <a:r>
              <a:rPr lang="nb-NO" sz="2900" dirty="0"/>
              <a:t>gi råd om og delta i vurderinger av personvernkonsekvenser</a:t>
            </a:r>
            <a:endParaRPr lang="nb-NO" sz="4400" dirty="0"/>
          </a:p>
          <a:p>
            <a:pPr lvl="1"/>
            <a:r>
              <a:rPr lang="nb-NO" sz="2900" dirty="0"/>
              <a:t>fungere som kontaktpunkt mellom Datatilsynet og virksomheten</a:t>
            </a:r>
            <a:endParaRPr lang="nb-NO" sz="4400" dirty="0"/>
          </a:p>
          <a:p>
            <a:pPr lvl="0"/>
            <a:endParaRPr lang="nb-NO" sz="40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72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personvernombud forts.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nb-NO" dirty="0"/>
              <a:t>Ombudet skal være </a:t>
            </a:r>
            <a:r>
              <a:rPr lang="nb-NO" dirty="0" smtClean="0"/>
              <a:t>uavhengig.</a:t>
            </a:r>
          </a:p>
          <a:p>
            <a:pPr lvl="0"/>
            <a:r>
              <a:rPr lang="nb-NO" dirty="0" smtClean="0"/>
              <a:t>Kan ikke instrueres.</a:t>
            </a:r>
            <a:endParaRPr lang="nb-NO" sz="4000" dirty="0"/>
          </a:p>
          <a:p>
            <a:pPr lvl="0"/>
            <a:r>
              <a:rPr lang="nb-NO" dirty="0"/>
              <a:t>Personvernombudet skal rapportere til virksomhetens øverste ledelse. </a:t>
            </a:r>
            <a:endParaRPr lang="nb-NO" dirty="0" smtClean="0"/>
          </a:p>
          <a:p>
            <a:r>
              <a:rPr lang="nb-NO" dirty="0" smtClean="0"/>
              <a:t>Oppgavene </a:t>
            </a:r>
            <a:r>
              <a:rPr lang="nb-NO" dirty="0"/>
              <a:t>kan løses av ansatte i organisasjonen eller eksterne (‘’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basis </a:t>
            </a:r>
            <a:r>
              <a:rPr lang="nb-NO" dirty="0" err="1"/>
              <a:t>of</a:t>
            </a:r>
            <a:r>
              <a:rPr lang="nb-NO" dirty="0"/>
              <a:t> a service </a:t>
            </a:r>
            <a:r>
              <a:rPr lang="nb-NO" dirty="0" err="1"/>
              <a:t>contract</a:t>
            </a:r>
            <a:r>
              <a:rPr lang="nb-NO" dirty="0"/>
              <a:t>’’, jf. artikkel 37 nr. 6</a:t>
            </a:r>
            <a:r>
              <a:rPr lang="nb-NO" dirty="0" smtClean="0"/>
              <a:t>).</a:t>
            </a:r>
          </a:p>
          <a:p>
            <a:r>
              <a:rPr lang="nb-NO" dirty="0" smtClean="0"/>
              <a:t>Personvernombudet </a:t>
            </a:r>
            <a:r>
              <a:rPr lang="nb-NO" dirty="0"/>
              <a:t>kan ha andre oppgaver i organisasjonen, men behandlingsansvarlig må sørge for at disse ikke kommer i konflikt med ombudsoppgavene (jf. artikkel 38 nr. 6</a:t>
            </a:r>
            <a:r>
              <a:rPr lang="nb-NO" dirty="0" smtClean="0"/>
              <a:t>).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462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Løsning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Felles personvernombud for kommuner og fylkeskommunen</a:t>
            </a:r>
          </a:p>
          <a:p>
            <a:r>
              <a:rPr lang="nb-NO" dirty="0"/>
              <a:t>Interkommunalt Arkiv for Møre og </a:t>
            </a:r>
            <a:r>
              <a:rPr lang="nb-NO" dirty="0" smtClean="0"/>
              <a:t>Romsdal</a:t>
            </a:r>
          </a:p>
          <a:p>
            <a:pPr lvl="1"/>
            <a:r>
              <a:rPr lang="nb-NO" dirty="0" smtClean="0"/>
              <a:t>sikre uavhengighet</a:t>
            </a:r>
          </a:p>
          <a:p>
            <a:pPr lvl="1"/>
            <a:r>
              <a:rPr lang="nb-NO" dirty="0" smtClean="0"/>
              <a:t>kompetanse</a:t>
            </a:r>
          </a:p>
          <a:p>
            <a:pPr lvl="1"/>
            <a:r>
              <a:rPr lang="nb-NO" dirty="0" smtClean="0"/>
              <a:t>rekruttering</a:t>
            </a:r>
          </a:p>
          <a:p>
            <a:r>
              <a:rPr lang="nb-NO" dirty="0" smtClean="0"/>
              <a:t>Prosjektstilling(er) avhengig av antall deltakere.</a:t>
            </a:r>
          </a:p>
          <a:p>
            <a:pPr lvl="1"/>
            <a:r>
              <a:rPr lang="nb-NO" dirty="0" smtClean="0"/>
              <a:t>4 år, med evaluering etter 2-3 år med tanke på å gjøre permanent.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23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Innspill fra Søre Sunnmøre samarbeidet </a:t>
            </a:r>
            <a:r>
              <a:rPr lang="nb-NO" dirty="0" smtClean="0"/>
              <a:t>(SS7)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nn-NO" dirty="0"/>
              <a:t>Begge gruppene er klar på at IKA M&amp;R bør jobbe med arkivfaglege spørsmål og oppgåver. De må fyrst forbetre og gi gode tenester knytt til dette før de tek på dykk fleire oppgåver</a:t>
            </a:r>
            <a:endParaRPr lang="nb-NO" dirty="0"/>
          </a:p>
          <a:p>
            <a:pPr lvl="0"/>
            <a:r>
              <a:rPr lang="nn-NO" dirty="0"/>
              <a:t>Møre og Romsdal vil verte eit for stort område for personvernombod og vert for langt frå den daglege drifta i kommunane</a:t>
            </a:r>
            <a:endParaRPr lang="nb-NO" dirty="0"/>
          </a:p>
          <a:p>
            <a:pPr lvl="0"/>
            <a:r>
              <a:rPr lang="nn-NO" dirty="0"/>
              <a:t>Med eit so stort område får personvernomboda lite kjennskap til kommunal forvaltning innan kommunane dei vert ansvarlege for </a:t>
            </a:r>
            <a:endParaRPr lang="nb-NO" dirty="0"/>
          </a:p>
          <a:p>
            <a:pPr lvl="0"/>
            <a:r>
              <a:rPr lang="nn-NO" dirty="0"/>
              <a:t>IKA M&amp;R må i tilfelle tilsette fleire personar som personvernombod. Slik vi ser det vil det verte ei dyrare ordning enn om vi har personvernombod lokalt eller felles i SS7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895919"/>
      </p:ext>
    </p:extLst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Presentasjon_Mal_2</Template>
  <TotalTime>685</TotalTime>
  <Words>435</Words>
  <Application>Microsoft Office PowerPoint</Application>
  <PresentationFormat>Skjermfremvisning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Egendefinert utforming</vt:lpstr>
      <vt:lpstr>PowerPoint-presentasjon</vt:lpstr>
      <vt:lpstr>Hva skjer?</vt:lpstr>
      <vt:lpstr>Krav om personvernombud</vt:lpstr>
      <vt:lpstr>personvernombud forts.</vt:lpstr>
      <vt:lpstr>Løsning</vt:lpstr>
      <vt:lpstr>Innspill fra Søre Sunnmøre samarbeidet (SS7)</vt:lpstr>
    </vt:vector>
  </TitlesOfParts>
  <Company>Møre og Romsdal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Eirik Jenssen</dc:creator>
  <cp:lastModifiedBy>Åsta Vadset</cp:lastModifiedBy>
  <cp:revision>45</cp:revision>
  <dcterms:created xsi:type="dcterms:W3CDTF">2016-01-04T14:07:46Z</dcterms:created>
  <dcterms:modified xsi:type="dcterms:W3CDTF">2017-08-31T07:11:59Z</dcterms:modified>
</cp:coreProperties>
</file>